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4" r:id="rId3"/>
    <p:sldId id="290" r:id="rId4"/>
    <p:sldId id="291" r:id="rId5"/>
    <p:sldId id="275" r:id="rId6"/>
    <p:sldId id="281" r:id="rId7"/>
    <p:sldId id="282" r:id="rId8"/>
    <p:sldId id="283" r:id="rId9"/>
    <p:sldId id="278" r:id="rId10"/>
    <p:sldId id="289" r:id="rId11"/>
    <p:sldId id="288" r:id="rId12"/>
    <p:sldId id="343"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79202" autoAdjust="0"/>
  </p:normalViewPr>
  <p:slideViewPr>
    <p:cSldViewPr snapToGrid="0">
      <p:cViewPr varScale="1">
        <p:scale>
          <a:sx n="58" d="100"/>
          <a:sy n="58" d="100"/>
        </p:scale>
        <p:origin x="8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B9A86F27-C6F9-44BC-84C6-2E5C99A5290E}" type="presOf" srcId="{0AEE1635-CCFB-4CE9-81BB-0F878E49DD39}" destId="{C9B8A779-5E33-4C37-B3BB-0D5DA7306DB4}" srcOrd="0" destOrd="0" presId="urn:microsoft.com/office/officeart/2005/8/layout/orgChart1"/>
    <dgm:cxn modelId="{016C982D-BA84-4A5F-83F4-3B921A0E6647}" type="presOf" srcId="{14A8950B-62A0-4DAD-925A-2905D54F7A1D}" destId="{6772950A-CC4A-43CF-B073-A94E441BF12F}" srcOrd="0"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4AD3DCB8-9898-4DF7-AB73-CE9E425154D6}" type="presOf" srcId="{BE17F206-40EE-456C-A11C-4FC1340EE178}" destId="{DEE968D6-FE2A-4E9F-8AAA-6CBB6F20A2A9}"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E764EC24-6F96-4F73-AF46-3FA6200B2808}" type="presOf" srcId="{579E94D1-033B-4DA2-B32C-1647821EF2AB}" destId="{7102E2F5-67D0-4DA8-8C46-00C49A815814}"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3300473F-8614-4756-B234-BFDEC3C10C52}" type="presOf" srcId="{A12C770E-C026-4387-98DA-3E373E111460}" destId="{FAFA59A7-D689-4E6A-BB75-8AB35D5BCBA7}" srcOrd="1"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8CFA6645-DD54-4FD4-9783-7D12852552D7}" type="presOf" srcId="{578C571E-BE27-4447-A3EC-78D608C098C3}" destId="{22312ADC-841E-4C7A-8ADD-53B64A3573B9}" srcOrd="0" destOrd="0" presId="urn:microsoft.com/office/officeart/2005/8/layout/orgChart1"/>
    <dgm:cxn modelId="{6D636F5E-DAE4-44E8-95BA-B27F5113DCB4}" type="presOf" srcId="{A12C770E-C026-4387-98DA-3E373E111460}" destId="{6ECD5899-EC9F-40B1-8E60-0B07B67CD98D}"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08E533F-F681-444A-B00F-295B5657C831}" srcId="{A4AB3E7E-B97A-47AE-A3C9-AA94F2DE51DC}" destId="{579E94D1-033B-4DA2-B32C-1647821EF2AB}" srcOrd="1" destOrd="0" parTransId="{BE17F206-40EE-456C-A11C-4FC1340EE178}" sibTransId="{0BA03B2E-6744-4D35-8198-23E7CA2669D8}"/>
    <dgm:cxn modelId="{A7BB469F-A907-4800-8B29-B66F7A834518}" type="presOf" srcId="{282FC32B-7E81-497B-B786-C341BA87A2CD}" destId="{23FB620A-C621-487C-B7F1-11F8A45D40D7}"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6EBDA-2069-4B8A-9E9B-0D45514D13E0}">
      <dsp:nvSpPr>
        <dsp:cNvPr id="0" name=""/>
        <dsp:cNvSpPr/>
      </dsp:nvSpPr>
      <dsp:spPr>
        <a:xfrm>
          <a:off x="5361903" y="1577074"/>
          <a:ext cx="195193" cy="2446430"/>
        </a:xfrm>
        <a:custGeom>
          <a:avLst/>
          <a:gdLst/>
          <a:ahLst/>
          <a:cxnLst/>
          <a:rect l="0" t="0" r="0" b="0"/>
          <a:pathLst>
            <a:path>
              <a:moveTo>
                <a:pt x="0" y="0"/>
              </a:moveTo>
              <a:lnTo>
                <a:pt x="0" y="2446430"/>
              </a:lnTo>
              <a:lnTo>
                <a:pt x="195193" y="24464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18FC4-69C0-46EA-B335-85B7229B4CAC}">
      <dsp:nvSpPr>
        <dsp:cNvPr id="0" name=""/>
        <dsp:cNvSpPr/>
      </dsp:nvSpPr>
      <dsp:spPr>
        <a:xfrm>
          <a:off x="5361903"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760A25-0D3F-4A70-B635-3544267E9209}">
      <dsp:nvSpPr>
        <dsp:cNvPr id="0" name=""/>
        <dsp:cNvSpPr/>
      </dsp:nvSpPr>
      <dsp:spPr>
        <a:xfrm>
          <a:off x="5361903"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6B4E76-4E93-42E1-AFF2-EE4B5C98FBBE}">
      <dsp:nvSpPr>
        <dsp:cNvPr id="0" name=""/>
        <dsp:cNvSpPr/>
      </dsp:nvSpPr>
      <dsp:spPr>
        <a:xfrm>
          <a:off x="5095138" y="653156"/>
          <a:ext cx="787282" cy="273271"/>
        </a:xfrm>
        <a:custGeom>
          <a:avLst/>
          <a:gdLst/>
          <a:ahLst/>
          <a:cxnLst/>
          <a:rect l="0" t="0" r="0" b="0"/>
          <a:pathLst>
            <a:path>
              <a:moveTo>
                <a:pt x="0" y="0"/>
              </a:moveTo>
              <a:lnTo>
                <a:pt x="0" y="136635"/>
              </a:lnTo>
              <a:lnTo>
                <a:pt x="787282" y="136635"/>
              </a:lnTo>
              <a:lnTo>
                <a:pt x="787282"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2E5D1-4D2B-470E-8D09-0D03667B114B}">
      <dsp:nvSpPr>
        <dsp:cNvPr id="0" name=""/>
        <dsp:cNvSpPr/>
      </dsp:nvSpPr>
      <dsp:spPr>
        <a:xfrm>
          <a:off x="3787339"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9C7CB5-DD75-4FD3-8ECD-827D1C93BF0A}">
      <dsp:nvSpPr>
        <dsp:cNvPr id="0" name=""/>
        <dsp:cNvSpPr/>
      </dsp:nvSpPr>
      <dsp:spPr>
        <a:xfrm>
          <a:off x="3787339"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C974F4-B2D6-4AA7-9248-1EE814A229C9}">
      <dsp:nvSpPr>
        <dsp:cNvPr id="0" name=""/>
        <dsp:cNvSpPr/>
      </dsp:nvSpPr>
      <dsp:spPr>
        <a:xfrm>
          <a:off x="4307856" y="653156"/>
          <a:ext cx="787282" cy="273271"/>
        </a:xfrm>
        <a:custGeom>
          <a:avLst/>
          <a:gdLst/>
          <a:ahLst/>
          <a:cxnLst/>
          <a:rect l="0" t="0" r="0" b="0"/>
          <a:pathLst>
            <a:path>
              <a:moveTo>
                <a:pt x="787282" y="0"/>
              </a:moveTo>
              <a:lnTo>
                <a:pt x="787282" y="136635"/>
              </a:lnTo>
              <a:lnTo>
                <a:pt x="0" y="136635"/>
              </a:lnTo>
              <a:lnTo>
                <a:pt x="0"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B403B3-3D32-44B3-9041-55DFC70C88B5}">
      <dsp:nvSpPr>
        <dsp:cNvPr id="0" name=""/>
        <dsp:cNvSpPr/>
      </dsp:nvSpPr>
      <dsp:spPr>
        <a:xfrm>
          <a:off x="4444492"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4444492" y="2510"/>
        <a:ext cx="1301292" cy="650646"/>
      </dsp:txXfrm>
    </dsp:sp>
    <dsp:sp modelId="{B0B2BE96-60A0-48C7-84FC-4723AF73814A}">
      <dsp:nvSpPr>
        <dsp:cNvPr id="0" name=""/>
        <dsp:cNvSpPr/>
      </dsp:nvSpPr>
      <dsp:spPr>
        <a:xfrm>
          <a:off x="3657210"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3657210" y="926428"/>
        <a:ext cx="1301292" cy="650646"/>
      </dsp:txXfrm>
    </dsp:sp>
    <dsp:sp modelId="{E03B3577-05C1-42F3-9CBC-24C93EA8BB65}">
      <dsp:nvSpPr>
        <dsp:cNvPr id="0" name=""/>
        <dsp:cNvSpPr/>
      </dsp:nvSpPr>
      <dsp:spPr>
        <a:xfrm>
          <a:off x="3982533"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Movement</a:t>
          </a:r>
        </a:p>
      </dsp:txBody>
      <dsp:txXfrm>
        <a:off x="3982533" y="1850345"/>
        <a:ext cx="1301292" cy="650646"/>
      </dsp:txXfrm>
    </dsp:sp>
    <dsp:sp modelId="{819A0B84-98AF-4777-B1FF-AD80B93E38AD}">
      <dsp:nvSpPr>
        <dsp:cNvPr id="0" name=""/>
        <dsp:cNvSpPr/>
      </dsp:nvSpPr>
      <dsp:spPr>
        <a:xfrm>
          <a:off x="3982533"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 Landing</a:t>
          </a:r>
        </a:p>
      </dsp:txBody>
      <dsp:txXfrm>
        <a:off x="3982533" y="2774263"/>
        <a:ext cx="1301292" cy="650646"/>
      </dsp:txXfrm>
    </dsp:sp>
    <dsp:sp modelId="{4F90BCF2-6C7F-4A6C-B960-EF9155EE0A23}">
      <dsp:nvSpPr>
        <dsp:cNvPr id="0" name=""/>
        <dsp:cNvSpPr/>
      </dsp:nvSpPr>
      <dsp:spPr>
        <a:xfrm>
          <a:off x="5231774"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a:t>
          </a:r>
          <a:endParaRPr lang="en-US" sz="2000" kern="1200" dirty="0"/>
        </a:p>
      </dsp:txBody>
      <dsp:txXfrm>
        <a:off x="5231774" y="926428"/>
        <a:ext cx="1301292" cy="650646"/>
      </dsp:txXfrm>
    </dsp:sp>
    <dsp:sp modelId="{8E92EE0E-361A-4D72-91FE-F8E047A84273}">
      <dsp:nvSpPr>
        <dsp:cNvPr id="0" name=""/>
        <dsp:cNvSpPr/>
      </dsp:nvSpPr>
      <dsp:spPr>
        <a:xfrm>
          <a:off x="5557097"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Boundaries</a:t>
          </a:r>
          <a:endParaRPr lang="en-US" sz="2000" kern="1200" dirty="0"/>
        </a:p>
      </dsp:txBody>
      <dsp:txXfrm>
        <a:off x="5557097" y="1850345"/>
        <a:ext cx="1301292" cy="650646"/>
      </dsp:txXfrm>
    </dsp:sp>
    <dsp:sp modelId="{CB9E3867-74E8-48E5-B3B9-C478E5B46609}">
      <dsp:nvSpPr>
        <dsp:cNvPr id="0" name=""/>
        <dsp:cNvSpPr/>
      </dsp:nvSpPr>
      <dsp:spPr>
        <a:xfrm>
          <a:off x="5557097"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Coordinates</a:t>
          </a:r>
        </a:p>
      </dsp:txBody>
      <dsp:txXfrm>
        <a:off x="5557097" y="2774263"/>
        <a:ext cx="1301292" cy="650646"/>
      </dsp:txXfrm>
    </dsp:sp>
    <dsp:sp modelId="{A2A5CB50-89DB-4E85-87D7-BC164DE3804D}">
      <dsp:nvSpPr>
        <dsp:cNvPr id="0" name=""/>
        <dsp:cNvSpPr/>
      </dsp:nvSpPr>
      <dsp:spPr>
        <a:xfrm>
          <a:off x="5557097" y="3698181"/>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Obstacles</a:t>
          </a:r>
        </a:p>
      </dsp:txBody>
      <dsp:txXfrm>
        <a:off x="5557097" y="3698181"/>
        <a:ext cx="1301292" cy="6506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12</a:t>
            </a:fld>
            <a:endParaRPr lang="en-US"/>
          </a:p>
        </p:txBody>
      </p:sp>
    </p:spTree>
    <p:extLst>
      <p:ext uri="{BB962C8B-B14F-4D97-AF65-F5344CB8AC3E}">
        <p14:creationId xmlns:p14="http://schemas.microsoft.com/office/powerpoint/2010/main" val="199907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65</a:t>
            </a:fld>
            <a:endParaRPr lang="en-US"/>
          </a:p>
        </p:txBody>
      </p:sp>
    </p:spTree>
    <p:extLst>
      <p:ext uri="{BB962C8B-B14F-4D97-AF65-F5344CB8AC3E}">
        <p14:creationId xmlns:p14="http://schemas.microsoft.com/office/powerpoint/2010/main" val="122475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0" Type="http://schemas.openxmlformats.org/officeDocument/2006/relationships/image" Target="../media/image27.png"/><Relationship Id="rId4" Type="http://schemas.openxmlformats.org/officeDocument/2006/relationships/diagramData" Target="../diagrams/data4.xm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434440" y="4935112"/>
            <a:ext cx="3484608" cy="1754326"/>
          </a:xfrm>
          <a:prstGeom prst="rect">
            <a:avLst/>
          </a:prstGeom>
          <a:noFill/>
        </p:spPr>
        <p:txBody>
          <a:bodyPr wrap="none" rtlCol="0">
            <a:spAutoFit/>
          </a:bodyPr>
          <a:lstStyle/>
          <a:p>
            <a:r>
              <a:rPr lang="en-US" dirty="0" smtClean="0"/>
              <a:t>What does this do?!</a:t>
            </a:r>
          </a:p>
          <a:p>
            <a:r>
              <a:rPr lang="en-US" dirty="0"/>
              <a:t>	</a:t>
            </a:r>
            <a:r>
              <a:rPr lang="en-US" dirty="0" smtClean="0"/>
              <a:t>Parsing</a:t>
            </a:r>
          </a:p>
          <a:p>
            <a:r>
              <a:rPr lang="en-US" dirty="0"/>
              <a:t>	</a:t>
            </a:r>
            <a:r>
              <a:rPr lang="en-US" dirty="0" smtClean="0"/>
              <a:t>Mapping</a:t>
            </a:r>
          </a:p>
          <a:p>
            <a:r>
              <a:rPr lang="en-US" dirty="0"/>
              <a:t>	</a:t>
            </a:r>
            <a:r>
              <a:rPr lang="en-US" dirty="0" smtClean="0"/>
              <a:t>Database interactions</a:t>
            </a:r>
          </a:p>
          <a:p>
            <a:r>
              <a:rPr lang="en-US" dirty="0"/>
              <a:t>	</a:t>
            </a:r>
            <a:r>
              <a:rPr lang="en-US" dirty="0" smtClean="0"/>
              <a:t>Transaction management</a:t>
            </a:r>
          </a:p>
          <a:p>
            <a:r>
              <a:rPr lang="en-US" dirty="0"/>
              <a:t>	</a:t>
            </a:r>
            <a:r>
              <a:rPr lang="en-US" dirty="0" smtClean="0"/>
              <a:t>etc., etc., etc.</a:t>
            </a:r>
            <a:endParaRPr lang="en-US"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165" y="1690688"/>
            <a:ext cx="9246705" cy="4351338"/>
          </a:xfrm>
        </p:spPr>
        <p:txBody>
          <a:bodyPr>
            <a:normAutofit/>
          </a:bodyPr>
          <a:lstStyle/>
          <a:p>
            <a:pPr lvl="0">
              <a:spcBef>
                <a:spcPts val="0"/>
              </a:spcBef>
              <a:buNone/>
            </a:pPr>
            <a:r>
              <a:rPr lang="en-US" sz="3600" b="1" i="1" dirty="0" smtClean="0"/>
              <a:t>There should never be more than one reason for a class to change</a:t>
            </a:r>
          </a:p>
          <a:p>
            <a:pPr lvl="0">
              <a:spcBef>
                <a:spcPts val="0"/>
              </a:spcBef>
              <a:buNone/>
            </a:pPr>
            <a:endParaRPr lang="en-US" sz="3600" dirty="0" smtClean="0"/>
          </a:p>
          <a:p>
            <a:pPr lvl="0">
              <a:spcBef>
                <a:spcPts val="0"/>
              </a:spcBef>
              <a:buNone/>
            </a:pPr>
            <a:r>
              <a:rPr lang="en-US" sz="3200" dirty="0" smtClean="0"/>
              <a:t>A class should have all of its services narrowly aligned </a:t>
            </a:r>
            <a:endParaRPr lang="en-US" sz="3200" dirty="0"/>
          </a:p>
          <a:p>
            <a:pPr marL="0" indent="0">
              <a:buNone/>
            </a:pPr>
            <a:endParaRPr lang="en-US" sz="3600" dirty="0"/>
          </a:p>
        </p:txBody>
      </p:sp>
    </p:spTree>
    <p:extLst>
      <p:ext uri="{BB962C8B-B14F-4D97-AF65-F5344CB8AC3E}">
        <p14:creationId xmlns:p14="http://schemas.microsoft.com/office/powerpoint/2010/main" val="3952034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10515600"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Allow</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a:t/>
            </a:r>
            <a:br>
              <a:rPr lang="fr-CA" dirty="0"/>
            </a:b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165" y="1690688"/>
            <a:ext cx="9246705" cy="4351338"/>
          </a:xfrm>
        </p:spPr>
        <p:txBody>
          <a:bodyPr>
            <a:normAutofit/>
          </a:bodyPr>
          <a:lstStyle/>
          <a:p>
            <a:pPr lvl="0">
              <a:spcBef>
                <a:spcPts val="0"/>
              </a:spcBef>
              <a:buNone/>
            </a:pPr>
            <a:r>
              <a:rPr lang="en-US" sz="3600" b="1" i="1" dirty="0" smtClean="0"/>
              <a:t>There should never be more than one reason for a class to change</a:t>
            </a:r>
          </a:p>
          <a:p>
            <a:pPr lvl="0">
              <a:spcBef>
                <a:spcPts val="0"/>
              </a:spcBef>
              <a:buNone/>
            </a:pPr>
            <a:endParaRPr lang="en-US" sz="3600" dirty="0" smtClean="0"/>
          </a:p>
          <a:p>
            <a:pPr lvl="0">
              <a:spcBef>
                <a:spcPts val="0"/>
              </a:spcBef>
              <a:buNone/>
            </a:pPr>
            <a:r>
              <a:rPr lang="en-US" sz="3200" dirty="0" smtClean="0"/>
              <a:t>A class should have all of its services narrowly aligned </a:t>
            </a:r>
            <a:endParaRPr lang="en-US" sz="3200" dirty="0"/>
          </a:p>
          <a:p>
            <a:pPr marL="0" indent="0">
              <a:buNone/>
            </a:pPr>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Rules</a:t>
            </a:r>
          </a:p>
          <a:p>
            <a:pPr marL="342900" indent="-342900">
              <a:buFont typeface="Arial" panose="020B0604020202020204" pitchFamily="34" charset="0"/>
              <a:buChar char="•"/>
            </a:pPr>
            <a:r>
              <a:rPr lang="en-US" sz="2000" dirty="0" smtClean="0">
                <a:solidFill>
                  <a:prstClr val="black"/>
                </a:solidFill>
              </a:rPr>
              <a:t>Alien 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will turn in random direction</a:t>
            </a:r>
          </a:p>
          <a:p>
            <a:pPr marL="342900" indent="-342900">
              <a:buFont typeface="Arial" panose="020B0604020202020204" pitchFamily="34" charset="0"/>
              <a:buChar char="•"/>
            </a:pPr>
            <a:r>
              <a:rPr lang="en-US" sz="2000" dirty="0" smtClean="0">
                <a:solidFill>
                  <a:prstClr val="black"/>
                </a:solidFill>
              </a:rPr>
              <a:t>Alien will fire a rocket in that 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1026" name="Picture 2" descr="http://www.betheheroeducator.com/resources/Be%20The%20Hero%20%282%29logo%20%282%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0" y="557438"/>
            <a:ext cx="4296682" cy="226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FIN</a:t>
            </a:r>
            <a:endParaRPr lang="en-US" dirty="0"/>
          </a:p>
        </p:txBody>
      </p:sp>
      <p:sp>
        <p:nvSpPr>
          <p:cNvPr id="3" name="Content Placeholder 2"/>
          <p:cNvSpPr>
            <a:spLocks noGrp="1"/>
          </p:cNvSpPr>
          <p:nvPr>
            <p:ph idx="1"/>
          </p:nvPr>
        </p:nvSpPr>
        <p:spPr>
          <a:xfrm>
            <a:off x="838200" y="1825625"/>
            <a:ext cx="8186057" cy="4292146"/>
          </a:xfrm>
        </p:spPr>
        <p:txBody>
          <a:bodyPr>
            <a:normAutofit/>
          </a:bodyPr>
          <a:lstStyle/>
          <a:p>
            <a:r>
              <a:rPr lang="en-US" sz="3600" dirty="0" smtClean="0"/>
              <a:t>SOLID empowers you to</a:t>
            </a:r>
          </a:p>
          <a:p>
            <a:endParaRPr lang="en-US" sz="3600" dirty="0"/>
          </a:p>
          <a:p>
            <a:r>
              <a:rPr lang="en-US" sz="3600" dirty="0" smtClean="0"/>
              <a:t>Practice makes perfect</a:t>
            </a:r>
            <a:endParaRPr lang="en-US" sz="3600" dirty="0"/>
          </a:p>
        </p:txBody>
      </p:sp>
    </p:spTree>
    <p:extLst>
      <p:ext uri="{BB962C8B-B14F-4D97-AF65-F5344CB8AC3E}">
        <p14:creationId xmlns:p14="http://schemas.microsoft.com/office/powerpoint/2010/main" val="250513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22024</TotalTime>
  <Words>2822</Words>
  <Application>Microsoft Office PowerPoint</Application>
  <PresentationFormat>Widescreen</PresentationFormat>
  <Paragraphs>535</Paragraphs>
  <Slides>65</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Workshop Format</vt:lpstr>
      <vt:lpstr>PowerPoint Presentation</vt:lpstr>
      <vt:lpstr>PowerPoint Presentation</vt:lpstr>
      <vt:lpstr>High Cohesion</vt:lpstr>
      <vt:lpstr>Change Agents</vt:lpstr>
      <vt:lpstr>How?</vt:lpstr>
      <vt:lpstr>How?</vt:lpstr>
      <vt:lpstr>How? Code Smells</vt:lpstr>
      <vt:lpstr>Examples</vt:lpstr>
      <vt:lpstr>Examples</vt:lpstr>
      <vt:lpstr>PowerPoint Presentation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Jordan, Phil</cp:lastModifiedBy>
  <cp:revision>113</cp:revision>
  <dcterms:created xsi:type="dcterms:W3CDTF">2014-11-13T00:58:45Z</dcterms:created>
  <dcterms:modified xsi:type="dcterms:W3CDTF">2015-01-06T13:51:27Z</dcterms:modified>
</cp:coreProperties>
</file>